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301" r:id="rId3"/>
    <p:sldId id="319" r:id="rId4"/>
    <p:sldId id="699" r:id="rId5"/>
    <p:sldId id="318" r:id="rId6"/>
    <p:sldId id="311" r:id="rId7"/>
    <p:sldId id="300" r:id="rId8"/>
    <p:sldId id="678" r:id="rId9"/>
    <p:sldId id="681" r:id="rId10"/>
    <p:sldId id="683" r:id="rId11"/>
    <p:sldId id="686" r:id="rId12"/>
    <p:sldId id="684" r:id="rId13"/>
    <p:sldId id="693" r:id="rId14"/>
    <p:sldId id="694" r:id="rId15"/>
    <p:sldId id="695" r:id="rId16"/>
    <p:sldId id="696" r:id="rId17"/>
    <p:sldId id="697" r:id="rId18"/>
    <p:sldId id="698" r:id="rId19"/>
    <p:sldId id="700" r:id="rId20"/>
    <p:sldId id="701" r:id="rId21"/>
    <p:sldId id="299" r:id="rId22"/>
  </p:sldIdLst>
  <p:sldSz cx="9144000" cy="5715000" type="screen16x10"/>
  <p:notesSz cx="10234613" cy="70993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99"/>
    <a:srgbClr val="9900CC"/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5596" autoAdjust="0"/>
  </p:normalViewPr>
  <p:slideViewPr>
    <p:cSldViewPr snapToGrid="0">
      <p:cViewPr varScale="1">
        <p:scale>
          <a:sx n="94" d="100"/>
          <a:sy n="94" d="100"/>
        </p:scale>
        <p:origin x="612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3142"/>
    </p:cViewPr>
  </p:sorterViewPr>
  <p:notesViewPr>
    <p:cSldViewPr snapToGrid="0" snapToObjects="1">
      <p:cViewPr varScale="1">
        <p:scale>
          <a:sx n="82" d="100"/>
          <a:sy n="82" d="100"/>
        </p:scale>
        <p:origin x="-3954" y="-96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02 - VIPA\002 - PPTX\Source\YASKAWAlogo_blue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37" y="192111"/>
            <a:ext cx="2490726" cy="1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2" y="6742803"/>
            <a:ext cx="4436114" cy="35536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pPr algn="l"/>
            <a:fld id="{6F926140-DF2F-41BF-9709-2FDDAC46F355}" type="datetime4">
              <a:rPr lang="en-US" sz="1000">
                <a:solidFill>
                  <a:schemeClr val="tx2"/>
                </a:solidFill>
              </a:rPr>
              <a:t>June 11, 2020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3"/>
          </p:nvPr>
        </p:nvSpPr>
        <p:spPr>
          <a:xfrm>
            <a:off x="5796110" y="6742804"/>
            <a:ext cx="1754368" cy="355362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A2129BC6-E22B-4543-ADA6-2EEE5BA4C9FE}" type="slidenum">
              <a:rPr lang="en-US" sz="1000">
                <a:solidFill>
                  <a:schemeClr val="tx2"/>
                </a:solidFill>
              </a:r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7515610" y="6849962"/>
            <a:ext cx="2743964" cy="267787"/>
          </a:xfrm>
          <a:custGeom>
            <a:avLst/>
            <a:gdLst>
              <a:gd name="connsiteX0" fmla="*/ 1998357 w 2010469"/>
              <a:gd name="connsiteY0" fmla="*/ 6056 h 484450"/>
              <a:gd name="connsiteX1" fmla="*/ 218002 w 2010469"/>
              <a:gd name="connsiteY1" fmla="*/ 0 h 484450"/>
              <a:gd name="connsiteX2" fmla="*/ 0 w 2010469"/>
              <a:gd name="connsiteY2" fmla="*/ 484450 h 484450"/>
              <a:gd name="connsiteX3" fmla="*/ 2010469 w 2010469"/>
              <a:gd name="connsiteY3" fmla="*/ 466284 h 484450"/>
              <a:gd name="connsiteX4" fmla="*/ 1998357 w 2010469"/>
              <a:gd name="connsiteY4" fmla="*/ 6056 h 4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469" h="484450">
                <a:moveTo>
                  <a:pt x="1998357" y="6056"/>
                </a:moveTo>
                <a:lnTo>
                  <a:pt x="218002" y="0"/>
                </a:lnTo>
                <a:lnTo>
                  <a:pt x="0" y="484450"/>
                </a:lnTo>
                <a:lnTo>
                  <a:pt x="2010469" y="466284"/>
                </a:lnTo>
                <a:cubicBezTo>
                  <a:pt x="2008450" y="310856"/>
                  <a:pt x="2006432" y="155428"/>
                  <a:pt x="1998357" y="605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745" tIns="47372" rIns="94745" bIns="47372"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714885" y="6854554"/>
            <a:ext cx="1750499" cy="326510"/>
          </a:xfrm>
          <a:prstGeom prst="rect">
            <a:avLst/>
          </a:prstGeom>
          <a:noFill/>
        </p:spPr>
        <p:txBody>
          <a:bodyPr wrap="none" lIns="94745" tIns="47372" rIns="94745" bIns="47372" rtlCol="0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</a:rPr>
              <a:t>VIPA CONTROLS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9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47988" y="447675"/>
            <a:ext cx="4338637" cy="2713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4745" tIns="47372" rIns="94745" bIns="473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50685" y="3208957"/>
            <a:ext cx="9133251" cy="3478741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2" descr="I:\02 - VIPA\002 - PPTX\Source\YASKAWAlogo_blue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37" y="192111"/>
            <a:ext cx="2490726" cy="1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umsplatzhalter 1"/>
          <p:cNvSpPr>
            <a:spLocks noGrp="1"/>
          </p:cNvSpPr>
          <p:nvPr>
            <p:ph type="dt" sz="quarter" idx="1"/>
          </p:nvPr>
        </p:nvSpPr>
        <p:spPr>
          <a:xfrm>
            <a:off x="2" y="6742803"/>
            <a:ext cx="4436114" cy="35536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5"/>
          </p:nvPr>
        </p:nvSpPr>
        <p:spPr>
          <a:xfrm>
            <a:off x="5796110" y="6742804"/>
            <a:ext cx="1754368" cy="355362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7515610" y="6849962"/>
            <a:ext cx="2743964" cy="267787"/>
          </a:xfrm>
          <a:custGeom>
            <a:avLst/>
            <a:gdLst>
              <a:gd name="connsiteX0" fmla="*/ 1998357 w 2010469"/>
              <a:gd name="connsiteY0" fmla="*/ 6056 h 484450"/>
              <a:gd name="connsiteX1" fmla="*/ 218002 w 2010469"/>
              <a:gd name="connsiteY1" fmla="*/ 0 h 484450"/>
              <a:gd name="connsiteX2" fmla="*/ 0 w 2010469"/>
              <a:gd name="connsiteY2" fmla="*/ 484450 h 484450"/>
              <a:gd name="connsiteX3" fmla="*/ 2010469 w 2010469"/>
              <a:gd name="connsiteY3" fmla="*/ 466284 h 484450"/>
              <a:gd name="connsiteX4" fmla="*/ 1998357 w 2010469"/>
              <a:gd name="connsiteY4" fmla="*/ 6056 h 4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469" h="484450">
                <a:moveTo>
                  <a:pt x="1998357" y="6056"/>
                </a:moveTo>
                <a:lnTo>
                  <a:pt x="218002" y="0"/>
                </a:lnTo>
                <a:lnTo>
                  <a:pt x="0" y="484450"/>
                </a:lnTo>
                <a:lnTo>
                  <a:pt x="2010469" y="466284"/>
                </a:lnTo>
                <a:cubicBezTo>
                  <a:pt x="2008450" y="310856"/>
                  <a:pt x="2006432" y="155428"/>
                  <a:pt x="1998357" y="605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745" tIns="47372" rIns="94745" bIns="47372"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7714885" y="6854554"/>
            <a:ext cx="1750499" cy="326510"/>
          </a:xfrm>
          <a:prstGeom prst="rect">
            <a:avLst/>
          </a:prstGeom>
          <a:noFill/>
        </p:spPr>
        <p:txBody>
          <a:bodyPr wrap="none" lIns="94745" tIns="47372" rIns="94745" bIns="47372" rtlCol="0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</a:rPr>
              <a:t>VIPA CONTROLS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012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87313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184150" indent="-96838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271463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358775" indent="-87313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444500" indent="-85725" algn="l" defTabSz="457200" rtl="0" eaLnBrk="1" latinLnBrk="0" hangingPunct="1">
      <a:lnSpc>
        <a:spcPct val="150000"/>
      </a:lnSpc>
      <a:buClr>
        <a:schemeClr val="tx2"/>
      </a:buClr>
      <a:buFont typeface="Arial"/>
      <a:buChar char="•"/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>
                <a:solidFill>
                  <a:schemeClr val="tx2"/>
                </a:solidFill>
              </a:rPr>
              <a:t>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7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Important</a:t>
            </a:r>
            <a:r>
              <a:rPr lang="de-DE" baseline="0" dirty="0"/>
              <a:t> is that 100.00  * 5.00 = 50000.00 DWEZ is calculating with Integer not Floating</a:t>
            </a:r>
          </a:p>
          <a:p>
            <a:r>
              <a:rPr lang="de-DE" baseline="0" dirty="0"/>
              <a:t>So it needs to be divided by 100.00 or you have to use MULP this block directly divides by 100.00</a:t>
            </a:r>
          </a:p>
          <a:p>
            <a:r>
              <a:rPr lang="de-DE" baseline="0" dirty="0"/>
              <a:t>Also the Frequency Reference needs to be scaled from 100% to 5000 which is 50.00Hz in the Register 15C7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15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Feeder</a:t>
            </a:r>
            <a:r>
              <a:rPr lang="de-DE" baseline="0" dirty="0"/>
              <a:t> Actual Speed can be read from 15E. But be Carefull it also needs to be scaled to 5000 -&gt; 50.00Hz =100%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16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2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Feeder</a:t>
            </a:r>
          </a:p>
          <a:p>
            <a:r>
              <a:rPr lang="de-DE" dirty="0"/>
              <a:t>Q2-24=</a:t>
            </a:r>
            <a:r>
              <a:rPr lang="de-DE" baseline="0" dirty="0"/>
              <a:t> 100% = 90    	</a:t>
            </a:r>
            <a:r>
              <a:rPr lang="de-DE" dirty="0"/>
              <a:t>Q2-26= 0013 = m/s</a:t>
            </a:r>
          </a:p>
          <a:p>
            <a:r>
              <a:rPr lang="de-DE" dirty="0"/>
              <a:t>SAW</a:t>
            </a:r>
          </a:p>
          <a:p>
            <a:r>
              <a:rPr lang="de-DE" dirty="0"/>
              <a:t>Q2-</a:t>
            </a:r>
            <a:r>
              <a:rPr lang="de-DE" baseline="0" dirty="0"/>
              <a:t>22= 100% = 3800	</a:t>
            </a:r>
            <a:r>
              <a:rPr lang="de-DE" dirty="0"/>
              <a:t>Q2-25= 0002 = RPM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17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Feeder</a:t>
            </a:r>
          </a:p>
          <a:p>
            <a:r>
              <a:rPr lang="de-DE" dirty="0"/>
              <a:t>Q2-24=</a:t>
            </a:r>
            <a:r>
              <a:rPr lang="de-DE" baseline="0" dirty="0"/>
              <a:t> 100% = 90    	</a:t>
            </a:r>
            <a:r>
              <a:rPr lang="de-DE" dirty="0"/>
              <a:t>Q2-26= 0013 = m/s</a:t>
            </a:r>
          </a:p>
          <a:p>
            <a:r>
              <a:rPr lang="de-DE" dirty="0"/>
              <a:t>SAW</a:t>
            </a:r>
          </a:p>
          <a:p>
            <a:r>
              <a:rPr lang="de-DE" dirty="0"/>
              <a:t>Q2-</a:t>
            </a:r>
            <a:r>
              <a:rPr lang="de-DE" baseline="0" dirty="0"/>
              <a:t>22= 100% = 3800	</a:t>
            </a:r>
            <a:r>
              <a:rPr lang="de-DE" dirty="0"/>
              <a:t>Q2-25= 0002 = RPM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18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Feeder</a:t>
            </a:r>
          </a:p>
          <a:p>
            <a:r>
              <a:rPr lang="de-DE" dirty="0"/>
              <a:t>Q2-24=</a:t>
            </a:r>
            <a:r>
              <a:rPr lang="de-DE" baseline="0" dirty="0"/>
              <a:t> 100% = 90    	</a:t>
            </a:r>
            <a:r>
              <a:rPr lang="de-DE" dirty="0"/>
              <a:t>Q2-26= 0013 = m/s</a:t>
            </a:r>
          </a:p>
          <a:p>
            <a:r>
              <a:rPr lang="de-DE" dirty="0"/>
              <a:t>SAW</a:t>
            </a:r>
          </a:p>
          <a:p>
            <a:r>
              <a:rPr lang="de-DE" dirty="0"/>
              <a:t>Q2-</a:t>
            </a:r>
            <a:r>
              <a:rPr lang="de-DE" baseline="0" dirty="0"/>
              <a:t>22= 100% = 3800	</a:t>
            </a:r>
            <a:r>
              <a:rPr lang="de-DE" dirty="0"/>
              <a:t>Q2-25= 0002 = RPM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19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12,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20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16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>
                <a:solidFill>
                  <a:schemeClr val="tx2"/>
                </a:solidFill>
              </a:rPr>
              <a:t>21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2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License from 1000series</a:t>
            </a:r>
            <a:r>
              <a:rPr lang="de-DE" baseline="0" dirty="0"/>
              <a:t> DWEZ possible to use for new Generation.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>
                <a:solidFill>
                  <a:prstClr val="black"/>
                </a:solidFill>
                <a:latin typeface="Calibri"/>
              </a:rPr>
              <a:pPr algn="l"/>
              <a:t>June 11, 2020</a:t>
            </a:fld>
            <a:endParaRPr lang="en-US"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>
                <a:solidFill>
                  <a:srgbClr val="1F497D"/>
                </a:solidFill>
                <a:latin typeface="Calibri"/>
              </a:rPr>
              <a:pPr/>
              <a:t>6</a:t>
            </a:fld>
            <a:endParaRPr lang="en-US" sz="100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66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To maintain the timing of a DWEZ program written for ...</a:t>
            </a:r>
          </a:p>
          <a:p>
            <a:pPr marL="0" indent="0">
              <a:buNone/>
            </a:pPr>
            <a:r>
              <a:rPr lang="de-DE" dirty="0"/>
              <a:t> - A1000 set A1-10</a:t>
            </a:r>
            <a:r>
              <a:rPr lang="de-DE" baseline="0" dirty="0"/>
              <a:t> = 1</a:t>
            </a:r>
          </a:p>
          <a:p>
            <a:pPr marL="0" indent="0">
              <a:buNone/>
            </a:pPr>
            <a:r>
              <a:rPr lang="de-DE" baseline="0" dirty="0"/>
              <a:t> - </a:t>
            </a:r>
            <a:r>
              <a:rPr lang="de-DE" dirty="0"/>
              <a:t>V1000 set A1-10</a:t>
            </a:r>
            <a:r>
              <a:rPr lang="de-DE" baseline="0" dirty="0"/>
              <a:t> = 2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>
                <a:solidFill>
                  <a:schemeClr val="tx2"/>
                </a:solidFill>
              </a:rPr>
              <a:t>7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2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9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10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Drive</a:t>
            </a:r>
            <a:r>
              <a:rPr lang="de-DE" baseline="0" dirty="0"/>
              <a:t> Update Command must be enabled. Otherwise the Communication to the Slave is not activated.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12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13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/>
            <a:fld id="{6F926140-DF2F-41BF-9709-2FDDAC46F355}" type="datetime4">
              <a:rPr lang="en-US" sz="1000" smtClean="0"/>
              <a:pPr algn="l"/>
              <a:t>June 11, 2020</a:t>
            </a:fld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29BC6-E22B-4543-ADA6-2EEE5BA4C9FE}" type="slidenum">
              <a:rPr lang="en-US" sz="1000" smtClean="0">
                <a:solidFill>
                  <a:schemeClr val="tx2"/>
                </a:solidFill>
              </a:rPr>
              <a:t>14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Titelgrafik_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226906" cy="5715000"/>
          </a:xfrm>
          <a:prstGeom prst="rect">
            <a:avLst/>
          </a:prstGeom>
          <a:effectLst/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8869" cy="5715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2232006" y="5097780"/>
            <a:ext cx="6911994" cy="617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5" y="278614"/>
            <a:ext cx="1872000" cy="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04085" y="1384554"/>
            <a:ext cx="6485579" cy="1193800"/>
          </a:xfrm>
        </p:spPr>
        <p:txBody>
          <a:bodyPr anchor="b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0140" y="2628840"/>
            <a:ext cx="6479523" cy="15227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5798" y="920456"/>
            <a:ext cx="8635736" cy="4420610"/>
          </a:xfrm>
        </p:spPr>
        <p:txBody>
          <a:bodyPr/>
          <a:lstStyle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2016 YASKAWA   CONFIDENTIAL INFORMATION   ALL RIGHTS RESERVED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CHART FO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5797" y="914400"/>
            <a:ext cx="4235220" cy="44266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683" y="908344"/>
            <a:ext cx="4216400" cy="443877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2016 YASKAWA   CONFIDENTIAL INFORMATION   ALL RIGHTS RESERVED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 PICTUR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2016 YASKAWA   CONFIDENTIAL INFORMATION   ALL RIGHTS RESERVED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797" y="110067"/>
            <a:ext cx="8646743" cy="728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02 - VIPA\002 - PPTX\ISI\000 - VORLAGEN\YASKAWA 2017\2016_Powerpoint_Blau_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02 - VIPA\002 - PPTX\Source\YASKAWAlogo_blue(1).png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7" y="2706842"/>
            <a:ext cx="2109063" cy="321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944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27000"/>
            <a:ext cx="8929370" cy="4497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2" y="1030532"/>
            <a:ext cx="8494713" cy="3899958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640186" indent="-158992">
              <a:buClr>
                <a:schemeClr val="accent4"/>
              </a:buClr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 marL="792142" indent="-160398">
              <a:buSzPct val="75000"/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 marL="1032739" indent="-166026">
              <a:buSzPct val="75000"/>
              <a:buFont typeface="Arial" pitchFamily="34" charset="0"/>
              <a:buChar char="•"/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445"/>
            <a:ext cx="9144000" cy="27886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5797" y="110067"/>
            <a:ext cx="8646743" cy="72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5798" y="920456"/>
            <a:ext cx="8635736" cy="442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93333" y="5450877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de-DE" sz="800" kern="1200" dirty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GB" altLang="ja-JP" b="1" dirty="0">
                <a:solidFill>
                  <a:prstClr val="white"/>
                </a:solidFill>
              </a:rPr>
              <a:t>© 2016 YASKAWA   </a:t>
            </a:r>
            <a:r>
              <a:rPr lang="en-GB" dirty="0">
                <a:solidFill>
                  <a:prstClr val="white"/>
                </a:solidFill>
              </a:rPr>
              <a:t>CONFIDENTIAL INFORMATION   ALL RIGHTS RESERVED</a:t>
            </a:r>
            <a:endParaRPr lang="en-GB" dirty="0"/>
          </a:p>
        </p:txBody>
      </p:sp>
      <p:pic>
        <p:nvPicPr>
          <p:cNvPr id="12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2" y="5490573"/>
            <a:ext cx="871392" cy="1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umsplatzhalter 3"/>
          <p:cNvSpPr txBox="1">
            <a:spLocks/>
          </p:cNvSpPr>
          <p:nvPr/>
        </p:nvSpPr>
        <p:spPr>
          <a:xfrm>
            <a:off x="7131231" y="5432877"/>
            <a:ext cx="127939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903FD-EB37-4392-80AC-75476C3DFBD3}" type="datetime4">
              <a:rPr lang="en-US" smtClean="0"/>
              <a:t>June 11, 2020</a:t>
            </a:fld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357689" y="5432877"/>
            <a:ext cx="211917" cy="288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+mj-lt"/>
              </a:rPr>
              <a:t>|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liennummernplatzhalter 11"/>
          <p:cNvSpPr txBox="1">
            <a:spLocks/>
          </p:cNvSpPr>
          <p:nvPr/>
        </p:nvSpPr>
        <p:spPr>
          <a:xfrm>
            <a:off x="8517345" y="5432877"/>
            <a:ext cx="45538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kumimoji="1" lang="en-US" sz="800" kern="1200" smtClean="0">
                <a:solidFill>
                  <a:schemeClr val="bg1"/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C8D82-9DDC-4B67-8CB1-AA6211CA4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4" r:id="rId4"/>
    <p:sldLayoutId id="2147483662" r:id="rId5"/>
    <p:sldLayoutId id="2147483663" r:id="rId6"/>
  </p:sldLayoutIdLst>
  <p:transition/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1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449263" indent="-904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88900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28650" indent="-90488" algn="l" defTabSz="4572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smartsheet.com/b/publish?EQBCT=36db21a1a86e4f2a912dd85681955c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r>
              <a:rPr lang="de-DE" dirty="0"/>
              <a:t>Introduction Driveworks </a:t>
            </a:r>
            <a:r>
              <a:rPr lang="en-US" dirty="0"/>
              <a:t>EZ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824413" y="5451475"/>
            <a:ext cx="4319587" cy="250825"/>
          </a:xfrm>
        </p:spPr>
        <p:txBody>
          <a:bodyPr/>
          <a:lstStyle/>
          <a:p>
            <a:r>
              <a:rPr lang="en-GB"/>
              <a:t>© 2016 YASKAWA   CONFIDENTIAL INFORMATION   ALL RIGHTS RESERVED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1419727"/>
            <a:ext cx="2214202" cy="33204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F6C1A2-3FE2-4397-B90C-9699BE36F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Plender</a:t>
            </a:r>
          </a:p>
          <a:p>
            <a:r>
              <a:rPr lang="en-US" dirty="0"/>
              <a:t>Application engineer Yaskawa Benelux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7953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993" y="892352"/>
            <a:ext cx="629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The Saw (GA700) is controlled by Digital inputs and Analog inputs.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993" y="1817861"/>
            <a:ext cx="629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The Feeder (GA500) should be controlled by the GA700 via Memobus (Gateway Mode).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785" y="2870373"/>
            <a:ext cx="6295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To control the Gateway mode without PLC it is necessary to use the Memobus Write Functions.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070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 sequence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5990" y="1577635"/>
            <a:ext cx="835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2.	Run command for feeder should be given when the saw is at set speed.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992" y="1091345"/>
            <a:ext cx="629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de-DE" dirty="0"/>
              <a:t>1.	The saw should not start if the feeder is not ready.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83" y="2097335"/>
            <a:ext cx="5491667" cy="328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8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406131" cy="449792"/>
          </a:xfrm>
        </p:spPr>
        <p:txBody>
          <a:bodyPr/>
          <a:lstStyle/>
          <a:p>
            <a:r>
              <a:rPr lang="de-DE" dirty="0"/>
              <a:t>DWEZ Programming – establish membus communication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160"/>
            <a:ext cx="8981440" cy="258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6" y="2878196"/>
            <a:ext cx="2295525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522720" y="2306320"/>
            <a:ext cx="528320" cy="57187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0A64B45-9BE5-48DA-91A5-A6D02BA18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3" y="3081106"/>
            <a:ext cx="6038533" cy="22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58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63282"/>
            <a:ext cx="6619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85520" y="3068320"/>
            <a:ext cx="1290320" cy="8055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08" y="2857500"/>
            <a:ext cx="2257425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580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8" y="839153"/>
            <a:ext cx="6524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871788"/>
            <a:ext cx="22288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439920" y="2133600"/>
            <a:ext cx="81280" cy="6299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315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820103"/>
            <a:ext cx="7258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20" y="3145155"/>
            <a:ext cx="219075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61840" y="2204720"/>
            <a:ext cx="414655" cy="94043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428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" y="835025"/>
            <a:ext cx="7439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9760" y="320000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2sec delay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8" y="2806303"/>
            <a:ext cx="2143125" cy="258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68960" y="2806303"/>
            <a:ext cx="320358" cy="47537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3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DWEZ Programming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6303"/>
            <a:ext cx="7068992" cy="26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0" y="2623410"/>
            <a:ext cx="1960880" cy="2694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0" y="62922"/>
            <a:ext cx="1960880" cy="256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DWEZ Project library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DE4B2-020C-4982-BEDB-13DF8E48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41"/>
            <a:ext cx="6253655" cy="4447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3C6469-29EA-4B24-83DE-2D17AC9B4F96}"/>
              </a:ext>
            </a:extLst>
          </p:cNvPr>
          <p:cNvSpPr/>
          <p:nvPr/>
        </p:nvSpPr>
        <p:spPr>
          <a:xfrm>
            <a:off x="107950" y="4990760"/>
            <a:ext cx="6637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4"/>
              </a:rPr>
              <a:t>https://app.smartsheet.com/b/publish?EQBCT=36db21a1a86e4f2a912dd85681955c98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1319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DWEZ Speed sequence – live demo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CFF40-DF5C-45D8-99C4-C087E0D4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101"/>
            <a:ext cx="9144000" cy="23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Drive works </a:t>
            </a:r>
            <a:r>
              <a:rPr lang="en-US" dirty="0"/>
              <a:t>EZ - Webinar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152172"/>
            <a:ext cx="5303520" cy="32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ABEC89-5C3A-432C-83A2-88B122A77149}"/>
              </a:ext>
            </a:extLst>
          </p:cNvPr>
          <p:cNvSpPr txBox="1"/>
          <p:nvPr/>
        </p:nvSpPr>
        <p:spPr>
          <a:xfrm>
            <a:off x="502577" y="1320800"/>
            <a:ext cx="5963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Main purpose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Area of application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Programming environment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Case study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Live demo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7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095" y="2632604"/>
            <a:ext cx="6353811" cy="449792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de-DE" dirty="0"/>
              <a:t>What is your Drive Works EZ application?</a:t>
            </a:r>
          </a:p>
        </p:txBody>
      </p:sp>
    </p:spTree>
    <p:extLst>
      <p:ext uri="{BB962C8B-B14F-4D97-AF65-F5344CB8AC3E}">
        <p14:creationId xmlns:p14="http://schemas.microsoft.com/office/powerpoint/2010/main" val="20385558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318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Drive works </a:t>
            </a:r>
            <a:r>
              <a:rPr lang="en-US" dirty="0"/>
              <a:t>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Implementation of simple PLC functionality into the V1000, U1000, A1000, GA700 and GA500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Replace PLC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Drag-and-Drop programming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Easy programming. No high-level programming language knowledge 	necessary.</a:t>
            </a:r>
            <a:endParaRPr lang="en-US" altLang="ja-JP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endParaRPr lang="en-US" altLang="ja-JP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Customer know-how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Projects can be modified and copied to inverter by </a:t>
            </a:r>
            <a:r>
              <a:rPr lang="en-US" altLang="ja-JP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DriveWorks</a:t>
            </a:r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EZ license owner </a:t>
            </a:r>
            <a:r>
              <a:rPr lang="en-US" altLang="ja-JP" dirty="0">
                <a:solidFill>
                  <a:schemeClr val="tx1"/>
                </a:solidFill>
                <a:sym typeface="Wingdings" pitchFamily="2" charset="2"/>
              </a:rPr>
              <a:t>only</a:t>
            </a:r>
            <a:r>
              <a:rPr lang="en-US" altLang="ja-JP" sz="1400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altLang="ja-JP" sz="1400" dirty="0">
              <a:solidFill>
                <a:srgbClr val="3366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68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areas of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Decentralized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Limits data exchange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Process level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Stand alone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Emergency handling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Encoder line break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Bus communication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Custom functions / calculations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Virtual encoder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Pump sequence</a:t>
            </a:r>
          </a:p>
        </p:txBody>
      </p:sp>
    </p:spTree>
    <p:extLst>
      <p:ext uri="{BB962C8B-B14F-4D97-AF65-F5344CB8AC3E}">
        <p14:creationId xmlns:p14="http://schemas.microsoft.com/office/powerpoint/2010/main" val="416755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Window of </a:t>
            </a:r>
            <a:r>
              <a:rPr lang="en-GB" dirty="0" err="1"/>
              <a:t>DwEZ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246" b="4872"/>
          <a:stretch/>
        </p:blipFill>
        <p:spPr bwMode="auto">
          <a:xfrm>
            <a:off x="1192895" y="1062384"/>
            <a:ext cx="6873851" cy="36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92895" y="4137391"/>
            <a:ext cx="6873851" cy="4631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51748" y="4608264"/>
            <a:ext cx="0" cy="28693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8318" y="488745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Compile Output Window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92896" y="1707513"/>
            <a:ext cx="930086" cy="24298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1657940" y="4137391"/>
            <a:ext cx="3299664" cy="75781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3401" y="489520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Block selection Window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74018" y="1832143"/>
            <a:ext cx="4986582" cy="2305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H="1" flipV="1">
            <a:off x="4798236" y="4136327"/>
            <a:ext cx="2717987" cy="757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10792" y="489413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Programm Window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18357" y="1706449"/>
            <a:ext cx="848389" cy="242987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>
            <a:stCxn id="30" idx="2"/>
          </p:cNvCxnSpPr>
          <p:nvPr/>
        </p:nvCxnSpPr>
        <p:spPr>
          <a:xfrm>
            <a:off x="7289971" y="1004462"/>
            <a:ext cx="308055" cy="69764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5235" y="63513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Block Properties Window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74018" y="1702103"/>
            <a:ext cx="4986582" cy="13004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>
            <a:stCxn id="33" idx="2"/>
          </p:cNvCxnSpPr>
          <p:nvPr/>
        </p:nvCxnSpPr>
        <p:spPr>
          <a:xfrm>
            <a:off x="3830946" y="1003283"/>
            <a:ext cx="791009" cy="70423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39163" y="633951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Project Toolbar </a:t>
            </a:r>
          </a:p>
        </p:txBody>
      </p:sp>
    </p:spTree>
    <p:extLst>
      <p:ext uri="{BB962C8B-B14F-4D97-AF65-F5344CB8AC3E}">
        <p14:creationId xmlns:p14="http://schemas.microsoft.com/office/powerpoint/2010/main" val="151734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6956397" cy="449792"/>
          </a:xfrm>
        </p:spPr>
        <p:txBody>
          <a:bodyPr/>
          <a:lstStyle/>
          <a:p>
            <a:r>
              <a:rPr lang="de-DE" dirty="0"/>
              <a:t>DWEZ 10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01328"/>
              </p:ext>
            </p:extLst>
          </p:nvPr>
        </p:nvGraphicFramePr>
        <p:xfrm>
          <a:off x="2547436" y="730028"/>
          <a:ext cx="3302000" cy="2322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372">
                <a:tc>
                  <a:txBody>
                    <a:bodyPr/>
                    <a:lstStyle/>
                    <a:p>
                      <a:r>
                        <a:rPr lang="de-DE" dirty="0"/>
                        <a:t>DWEZ 10 Pro</a:t>
                      </a:r>
                      <a:r>
                        <a:rPr lang="de-DE" baseline="0" dirty="0"/>
                        <a:t> GA700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max.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200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 connections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Adjustable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 Cycle time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Virtual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 DI DO AI AO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30 User 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Parameters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30 User Monitors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8764" y="3134046"/>
            <a:ext cx="3390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Multiple User in one Installation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Direct PDF export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23" y="4253703"/>
            <a:ext cx="40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Arial" charset="0"/>
                <a:cs typeface="Arial" charset="0"/>
              </a:rPr>
              <a:t>can time of DWEZ</a:t>
            </a: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373" y="827332"/>
            <a:ext cx="8494713" cy="3899958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de-DE" dirty="0">
                <a:solidFill>
                  <a:srgbClr val="4D4D4D"/>
                </a:solidFill>
                <a:latin typeface="+mn-lt"/>
              </a:rPr>
              <a:t>Scan time of DWEZ program can be adjusted (Factory Access Level) for</a:t>
            </a:r>
            <a:br>
              <a:rPr lang="de-DE" dirty="0">
                <a:solidFill>
                  <a:srgbClr val="4D4D4D"/>
                </a:solidFill>
                <a:latin typeface="+mn-lt"/>
              </a:rPr>
            </a:br>
            <a:r>
              <a:rPr lang="de-DE" dirty="0">
                <a:solidFill>
                  <a:srgbClr val="4D4D4D"/>
                </a:solidFill>
                <a:sym typeface="Wingdings"/>
              </a:rPr>
              <a:t> 00 : Drive Scan Time * 1 =   500 µs 		{Number of connections reduced}</a:t>
            </a:r>
            <a:br>
              <a:rPr lang="de-DE" dirty="0">
                <a:solidFill>
                  <a:srgbClr val="4D4D4D"/>
                </a:solidFill>
                <a:sym typeface="Wingdings"/>
              </a:rPr>
            </a:br>
            <a:r>
              <a:rPr lang="de-DE" dirty="0">
                <a:solidFill>
                  <a:srgbClr val="4D4D4D"/>
                </a:solidFill>
                <a:sym typeface="Wingdings"/>
              </a:rPr>
              <a:t> 01 : Drive Scan Time * 2 = </a:t>
            </a:r>
            <a:r>
              <a:rPr lang="de-DE" u="sng" dirty="0">
                <a:solidFill>
                  <a:srgbClr val="4D4D4D"/>
                </a:solidFill>
                <a:sym typeface="Wingdings"/>
              </a:rPr>
              <a:t>1000 µs</a:t>
            </a:r>
            <a:r>
              <a:rPr lang="de-DE" dirty="0">
                <a:solidFill>
                  <a:srgbClr val="4D4D4D"/>
                </a:solidFill>
                <a:sym typeface="Wingdings"/>
              </a:rPr>
              <a:t> [Default]	{Timing equivalent to A1000}</a:t>
            </a:r>
            <a:br>
              <a:rPr lang="de-DE" dirty="0">
                <a:solidFill>
                  <a:srgbClr val="4D4D4D"/>
                </a:solidFill>
                <a:sym typeface="Wingdings"/>
              </a:rPr>
            </a:br>
            <a:r>
              <a:rPr lang="de-DE" dirty="0">
                <a:solidFill>
                  <a:srgbClr val="4D4D4D"/>
                </a:solidFill>
                <a:sym typeface="Wingdings"/>
              </a:rPr>
              <a:t> 02 : Drive Scan Time * 4 = 2000 µs			{Timing equivalent to V1000}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5"/>
          <a:stretch/>
        </p:blipFill>
        <p:spPr bwMode="auto">
          <a:xfrm>
            <a:off x="1700213" y="3464559"/>
            <a:ext cx="5743575" cy="134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788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New functions of DW</a:t>
            </a:r>
            <a:r>
              <a:rPr lang="en-US" dirty="0"/>
              <a:t>EZ 10 		GA700/500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85" y="892352"/>
            <a:ext cx="6295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b="1" dirty="0"/>
              <a:t>Memobus READ and Write Function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Full control of all Drive Registers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Read Bits and Registers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Write Bits and Registers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Send Enter Command (ROM or 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7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27000"/>
            <a:ext cx="8110075" cy="449792"/>
          </a:xfrm>
        </p:spPr>
        <p:txBody>
          <a:bodyPr/>
          <a:lstStyle/>
          <a:p>
            <a:r>
              <a:rPr lang="de-DE" dirty="0"/>
              <a:t>DWEZ Programming ChallEnge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55601" y="1290665"/>
            <a:ext cx="437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2"/>
              </a:buClr>
            </a:pPr>
            <a:r>
              <a:rPr lang="de-DE" dirty="0"/>
              <a:t>Circular Saw, controlled by GA700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021379"/>
            <a:ext cx="3019425" cy="23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892352"/>
            <a:ext cx="2469173" cy="20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949" y="3448157"/>
            <a:ext cx="622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de-DE" dirty="0"/>
              <a:t>An extension with an electrical feeder controlled by GA500</a:t>
            </a:r>
          </a:p>
        </p:txBody>
      </p:sp>
    </p:spTree>
    <p:extLst>
      <p:ext uri="{BB962C8B-B14F-4D97-AF65-F5344CB8AC3E}">
        <p14:creationId xmlns:p14="http://schemas.microsoft.com/office/powerpoint/2010/main" val="129712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Yaskawa 2017">
  <a:themeElements>
    <a:clrScheme name="YASKAWA 2017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6B9"/>
      </a:accent1>
      <a:accent2>
        <a:srgbClr val="999999"/>
      </a:accent2>
      <a:accent3>
        <a:srgbClr val="FFC000"/>
      </a:accent3>
      <a:accent4>
        <a:srgbClr val="92D050"/>
      </a:accent4>
      <a:accent5>
        <a:srgbClr val="7030A0"/>
      </a:accent5>
      <a:accent6>
        <a:srgbClr val="0056B9"/>
      </a:accent6>
      <a:hlink>
        <a:srgbClr val="0056B9"/>
      </a:hlink>
      <a:folHlink>
        <a:srgbClr val="0056B9"/>
      </a:folHlink>
    </a:clrScheme>
    <a:fontScheme name="YASKAWA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YASKAWA+VIPA 2017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091"/>
      </a:accent1>
      <a:accent2>
        <a:srgbClr val="999A98"/>
      </a:accent2>
      <a:accent3>
        <a:srgbClr val="67BCBE"/>
      </a:accent3>
      <a:accent4>
        <a:srgbClr val="A9B6D1"/>
      </a:accent4>
      <a:accent5>
        <a:srgbClr val="C0C1BF"/>
      </a:accent5>
      <a:accent6>
        <a:srgbClr val="141313"/>
      </a:accent6>
      <a:hlink>
        <a:srgbClr val="0056B9"/>
      </a:hlink>
      <a:folHlink>
        <a:srgbClr val="005091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YASKAWA+VIPA 2017">
      <a:dk1>
        <a:srgbClr val="646566"/>
      </a:dk1>
      <a:lt1>
        <a:srgbClr val="FFFFFF"/>
      </a:lt1>
      <a:dk2>
        <a:srgbClr val="0056B9"/>
      </a:dk2>
      <a:lt2>
        <a:srgbClr val="ECEDED"/>
      </a:lt2>
      <a:accent1>
        <a:srgbClr val="005091"/>
      </a:accent1>
      <a:accent2>
        <a:srgbClr val="999A98"/>
      </a:accent2>
      <a:accent3>
        <a:srgbClr val="67BCBE"/>
      </a:accent3>
      <a:accent4>
        <a:srgbClr val="A9B6D1"/>
      </a:accent4>
      <a:accent5>
        <a:srgbClr val="C0C1BF"/>
      </a:accent5>
      <a:accent6>
        <a:srgbClr val="141313"/>
      </a:accent6>
      <a:hlink>
        <a:srgbClr val="0056B9"/>
      </a:hlink>
      <a:folHlink>
        <a:srgbClr val="005091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694</Words>
  <Application>Microsoft Office PowerPoint</Application>
  <PresentationFormat>On-screen Show (16:10)</PresentationFormat>
  <Paragraphs>133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Yaskawa 2017</vt:lpstr>
      <vt:lpstr>     Introduction Driveworks EZ  </vt:lpstr>
      <vt:lpstr>Drive works EZ - Webinar</vt:lpstr>
      <vt:lpstr>Drive works EZ</vt:lpstr>
      <vt:lpstr>areas of application</vt:lpstr>
      <vt:lpstr>Main Window of DwEZ</vt:lpstr>
      <vt:lpstr>DWEZ 10 at a glance</vt:lpstr>
      <vt:lpstr>Scan time of DWEZ</vt:lpstr>
      <vt:lpstr>New functions of DWEZ 10   GA700/500</vt:lpstr>
      <vt:lpstr>DWEZ Programming ChallEnge</vt:lpstr>
      <vt:lpstr>DWEZ Programming</vt:lpstr>
      <vt:lpstr>DWEZ Program sequence </vt:lpstr>
      <vt:lpstr>DWEZ Programming – establish membus communication</vt:lpstr>
      <vt:lpstr>DWEZ Programming</vt:lpstr>
      <vt:lpstr>DWEZ Programming</vt:lpstr>
      <vt:lpstr>DWEZ Programming</vt:lpstr>
      <vt:lpstr>DWEZ Programming</vt:lpstr>
      <vt:lpstr>DWEZ Programming</vt:lpstr>
      <vt:lpstr>DWEZ Project library</vt:lpstr>
      <vt:lpstr>DWEZ Speed sequence – live demo</vt:lpstr>
      <vt:lpstr>What is your Drive Works EZ application?</vt:lpstr>
      <vt:lpstr>PowerPoint Presentation</vt:lpstr>
    </vt:vector>
  </TitlesOfParts>
  <Company>Yaskawa Europe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TT GA700</dc:subject>
  <dc:creator>Mollner Manfred</dc:creator>
  <cp:keywords>TT GA700 Rev 8</cp:keywords>
  <dc:description>237 slides</dc:description>
  <cp:lastModifiedBy>Jan Plender</cp:lastModifiedBy>
  <cp:revision>480</cp:revision>
  <cp:lastPrinted>2017-09-15T15:16:58Z</cp:lastPrinted>
  <dcterms:created xsi:type="dcterms:W3CDTF">2017-02-16T17:13:29Z</dcterms:created>
  <dcterms:modified xsi:type="dcterms:W3CDTF">2020-06-12T08:21:39Z</dcterms:modified>
  <cp:category>Technical Training</cp:category>
</cp:coreProperties>
</file>